
<file path=[Content_Types].xml><?xml version="1.0" encoding="utf-8"?>
<Types xmlns="http://schemas.openxmlformats.org/package/2006/content-types">
  <Default ContentType="image/jpeg" Extension="jpg"/>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 id="2147483650" r:id="rId4"/>
  </p:sldMasterIdLst>
  <p:notesMasterIdLst>
    <p:notesMasterId r:id="rId5"/>
  </p:notesMasterIdLst>
  <p:sldIdLst>
    <p:sldId id="256" r:id="rId6"/>
    <p:sldId id="257" r:id="rId7"/>
    <p:sldId id="258" r:id="rId8"/>
    <p:sldId id="259" r:id="rId9"/>
    <p:sldId id="260" r:id="rId10"/>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1" roundtripDataSignature="AMtx7mj0w1T01NSI8PR7eqLB8aLuIJr0P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11" Type="http://customschemas.google.com/relationships/presentationmetadata" Target="metadata"/><Relationship Id="rId10" Type="http://schemas.openxmlformats.org/officeDocument/2006/relationships/slide" Target="slides/slide5.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9"/>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9"/>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lt1"/>
              </a:buClr>
              <a:buSzPts val="2400"/>
              <a:buNone/>
              <a:defRPr sz="24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
        <p:nvSpPr>
          <p:cNvPr id="14" name="Google Shape;14;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3" name="Shape 23"/>
        <p:cNvGrpSpPr/>
        <p:nvPr/>
      </p:nvGrpSpPr>
      <p:grpSpPr>
        <a:xfrm>
          <a:off x="0" y="0"/>
          <a:ext cx="0" cy="0"/>
          <a:chOff x="0" y="0"/>
          <a:chExt cx="0" cy="0"/>
        </a:xfrm>
      </p:grpSpPr>
      <p:sp>
        <p:nvSpPr>
          <p:cNvPr id="24" name="Google Shape;24;p1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1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 name="Google Shape;26;p1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 name="Google Shape;27;p1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8" name="Google Shape;28;p1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 name="Google Shape;29;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2" name="Shape 32"/>
        <p:cNvGrpSpPr/>
        <p:nvPr/>
      </p:nvGrpSpPr>
      <p:grpSpPr>
        <a:xfrm>
          <a:off x="0" y="0"/>
          <a:ext cx="0" cy="0"/>
          <a:chOff x="0" y="0"/>
          <a:chExt cx="0" cy="0"/>
        </a:xfrm>
      </p:grpSpPr>
      <p:sp>
        <p:nvSpPr>
          <p:cNvPr id="33" name="Google Shape;33;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1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 name="Google Shape;35;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8" name="Shape 38"/>
        <p:cNvGrpSpPr/>
        <p:nvPr/>
      </p:nvGrpSpPr>
      <p:grpSpPr>
        <a:xfrm>
          <a:off x="0" y="0"/>
          <a:ext cx="0" cy="0"/>
          <a:chOff x="0" y="0"/>
          <a:chExt cx="0" cy="0"/>
        </a:xfrm>
      </p:grpSpPr>
      <p:sp>
        <p:nvSpPr>
          <p:cNvPr id="39" name="Google Shape;39;p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41" name="Google Shape;41;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4" name="Shape 44"/>
        <p:cNvGrpSpPr/>
        <p:nvPr/>
      </p:nvGrpSpPr>
      <p:grpSpPr>
        <a:xfrm>
          <a:off x="0" y="0"/>
          <a:ext cx="0" cy="0"/>
          <a:chOff x="0" y="0"/>
          <a:chExt cx="0" cy="0"/>
        </a:xfrm>
      </p:grpSpPr>
      <p:sp>
        <p:nvSpPr>
          <p:cNvPr id="45" name="Google Shape;45;p1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1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7" name="Google Shape;47;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0" name="Shape 50"/>
        <p:cNvGrpSpPr/>
        <p:nvPr/>
      </p:nvGrpSpPr>
      <p:grpSpPr>
        <a:xfrm>
          <a:off x="0" y="0"/>
          <a:ext cx="0" cy="0"/>
          <a:chOff x="0" y="0"/>
          <a:chExt cx="0" cy="0"/>
        </a:xfrm>
      </p:grpSpPr>
      <p:sp>
        <p:nvSpPr>
          <p:cNvPr id="51" name="Google Shape;51;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1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 name="Google Shape;53;p1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 name="Google Shape;54;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7" name="Shape 57"/>
        <p:cNvGrpSpPr/>
        <p:nvPr/>
      </p:nvGrpSpPr>
      <p:grpSpPr>
        <a:xfrm>
          <a:off x="0" y="0"/>
          <a:ext cx="0" cy="0"/>
          <a:chOff x="0" y="0"/>
          <a:chExt cx="0" cy="0"/>
        </a:xfrm>
      </p:grpSpPr>
      <p:sp>
        <p:nvSpPr>
          <p:cNvPr id="58" name="Google Shape;58;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 name="Google Shape;59;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2" name="Shape 62"/>
        <p:cNvGrpSpPr/>
        <p:nvPr/>
      </p:nvGrpSpPr>
      <p:grpSpPr>
        <a:xfrm>
          <a:off x="0" y="0"/>
          <a:ext cx="0" cy="0"/>
          <a:chOff x="0" y="0"/>
          <a:chExt cx="0" cy="0"/>
        </a:xfrm>
      </p:grpSpPr>
      <p:sp>
        <p:nvSpPr>
          <p:cNvPr id="63" name="Google Shape;63;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6" name="Shape 66"/>
        <p:cNvGrpSpPr/>
        <p:nvPr/>
      </p:nvGrpSpPr>
      <p:grpSpPr>
        <a:xfrm>
          <a:off x="0" y="0"/>
          <a:ext cx="0" cy="0"/>
          <a:chOff x="0" y="0"/>
          <a:chExt cx="0" cy="0"/>
        </a:xfrm>
      </p:grpSpPr>
      <p:sp>
        <p:nvSpPr>
          <p:cNvPr id="67" name="Google Shape;67;p1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16"/>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9" name="Google Shape;69;p16"/>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0" name="Google Shape;70;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3" name="Shape 73"/>
        <p:cNvGrpSpPr/>
        <p:nvPr/>
      </p:nvGrpSpPr>
      <p:grpSpPr>
        <a:xfrm>
          <a:off x="0" y="0"/>
          <a:ext cx="0" cy="0"/>
          <a:chOff x="0" y="0"/>
          <a:chExt cx="0" cy="0"/>
        </a:xfrm>
      </p:grpSpPr>
      <p:sp>
        <p:nvSpPr>
          <p:cNvPr id="74" name="Google Shape;74;p1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17"/>
          <p:cNvSpPr/>
          <p:nvPr>
            <p:ph idx="2" type="pic"/>
          </p:nvPr>
        </p:nvSpPr>
        <p:spPr>
          <a:xfrm>
            <a:off x="5183188" y="987425"/>
            <a:ext cx="6172200" cy="4873625"/>
          </a:xfrm>
          <a:prstGeom prst="rect">
            <a:avLst/>
          </a:prstGeom>
          <a:noFill/>
          <a:ln>
            <a:noFill/>
          </a:ln>
        </p:spPr>
      </p:sp>
      <p:sp>
        <p:nvSpPr>
          <p:cNvPr id="76" name="Google Shape;76;p17"/>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7" name="Google Shape;77;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0" name="Shape 80"/>
        <p:cNvGrpSpPr/>
        <p:nvPr/>
      </p:nvGrpSpPr>
      <p:grpSpPr>
        <a:xfrm>
          <a:off x="0" y="0"/>
          <a:ext cx="0" cy="0"/>
          <a:chOff x="0" y="0"/>
          <a:chExt cx="0" cy="0"/>
        </a:xfrm>
      </p:grpSpPr>
      <p:sp>
        <p:nvSpPr>
          <p:cNvPr id="81" name="Google Shape;81;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18"/>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6" name="Shape 86"/>
        <p:cNvGrpSpPr/>
        <p:nvPr/>
      </p:nvGrpSpPr>
      <p:grpSpPr>
        <a:xfrm>
          <a:off x="0" y="0"/>
          <a:ext cx="0" cy="0"/>
          <a:chOff x="0" y="0"/>
          <a:chExt cx="0" cy="0"/>
        </a:xfrm>
      </p:grpSpPr>
      <p:sp>
        <p:nvSpPr>
          <p:cNvPr id="87" name="Google Shape;87;p19"/>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 name="Google Shape;88;p19"/>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11" Type="http://schemas.openxmlformats.org/officeDocument/2006/relationships/slideLayout" Target="../slideLayouts/slideLayout12.xml"/><Relationship Id="rId10" Type="http://schemas.openxmlformats.org/officeDocument/2006/relationships/slideLayout" Target="../slideLayouts/slideLayout11.xml"/><Relationship Id="rId12" Type="http://schemas.openxmlformats.org/officeDocument/2006/relationships/theme" Target="../theme/theme3.xml"/><Relationship Id="rId9" Type="http://schemas.openxmlformats.org/officeDocument/2006/relationships/slideLayout" Target="../slideLayouts/slideLayout10.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 name="Shape 5"/>
        <p:cNvGrpSpPr/>
        <p:nvPr/>
      </p:nvGrpSpPr>
      <p:grpSpPr>
        <a:xfrm>
          <a:off x="0" y="0"/>
          <a:ext cx="0" cy="0"/>
          <a:chOff x="0" y="0"/>
          <a:chExt cx="0" cy="0"/>
        </a:xfrm>
      </p:grpSpPr>
      <p:sp>
        <p:nvSpPr>
          <p:cNvPr id="6" name="Google Shape;6;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8" name="Google Shape;8;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9" name="Google Shape;9;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10" name="Google Shape;10;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lt1"/>
                </a:solidFill>
                <a:latin typeface="Calibri"/>
                <a:ea typeface="Calibri"/>
                <a:cs typeface="Calibri"/>
                <a:sym typeface="Calibri"/>
              </a:defRPr>
            </a:lvl1pPr>
            <a:lvl2pPr indent="0" lvl="1" marL="0" marR="0" rtl="0" algn="r">
              <a:spcBef>
                <a:spcPts val="0"/>
              </a:spcBef>
              <a:buNone/>
              <a:defRPr b="0" i="0" sz="1200" u="none" cap="none" strike="noStrike">
                <a:solidFill>
                  <a:schemeClr val="lt1"/>
                </a:solidFill>
                <a:latin typeface="Calibri"/>
                <a:ea typeface="Calibri"/>
                <a:cs typeface="Calibri"/>
                <a:sym typeface="Calibri"/>
              </a:defRPr>
            </a:lvl2pPr>
            <a:lvl3pPr indent="0" lvl="2" marL="0" marR="0" rtl="0" algn="r">
              <a:spcBef>
                <a:spcPts val="0"/>
              </a:spcBef>
              <a:buNone/>
              <a:defRPr b="0" i="0" sz="1200" u="none" cap="none" strike="noStrike">
                <a:solidFill>
                  <a:schemeClr val="lt1"/>
                </a:solidFill>
                <a:latin typeface="Calibri"/>
                <a:ea typeface="Calibri"/>
                <a:cs typeface="Calibri"/>
                <a:sym typeface="Calibri"/>
              </a:defRPr>
            </a:lvl3pPr>
            <a:lvl4pPr indent="0" lvl="3" marL="0" marR="0" rtl="0" algn="r">
              <a:spcBef>
                <a:spcPts val="0"/>
              </a:spcBef>
              <a:buNone/>
              <a:defRPr b="0" i="0" sz="1200" u="none" cap="none" strike="noStrike">
                <a:solidFill>
                  <a:schemeClr val="lt1"/>
                </a:solidFill>
                <a:latin typeface="Calibri"/>
                <a:ea typeface="Calibri"/>
                <a:cs typeface="Calibri"/>
                <a:sym typeface="Calibri"/>
              </a:defRPr>
            </a:lvl4pPr>
            <a:lvl5pPr indent="0" lvl="4" marL="0" marR="0" rtl="0" algn="r">
              <a:spcBef>
                <a:spcPts val="0"/>
              </a:spcBef>
              <a:buNone/>
              <a:defRPr b="0" i="0" sz="1200" u="none" cap="none" strike="noStrike">
                <a:solidFill>
                  <a:schemeClr val="lt1"/>
                </a:solidFill>
                <a:latin typeface="Calibri"/>
                <a:ea typeface="Calibri"/>
                <a:cs typeface="Calibri"/>
                <a:sym typeface="Calibri"/>
              </a:defRPr>
            </a:lvl5pPr>
            <a:lvl6pPr indent="0" lvl="5" marL="0" marR="0" rtl="0" algn="r">
              <a:spcBef>
                <a:spcPts val="0"/>
              </a:spcBef>
              <a:buNone/>
              <a:defRPr b="0" i="0" sz="1200" u="none" cap="none" strike="noStrike">
                <a:solidFill>
                  <a:schemeClr val="lt1"/>
                </a:solidFill>
                <a:latin typeface="Calibri"/>
                <a:ea typeface="Calibri"/>
                <a:cs typeface="Calibri"/>
                <a:sym typeface="Calibri"/>
              </a:defRPr>
            </a:lvl6pPr>
            <a:lvl7pPr indent="0" lvl="6" marL="0" marR="0" rtl="0" algn="r">
              <a:spcBef>
                <a:spcPts val="0"/>
              </a:spcBef>
              <a:buNone/>
              <a:defRPr b="0" i="0" sz="1200" u="none" cap="none" strike="noStrike">
                <a:solidFill>
                  <a:schemeClr val="lt1"/>
                </a:solidFill>
                <a:latin typeface="Calibri"/>
                <a:ea typeface="Calibri"/>
                <a:cs typeface="Calibri"/>
                <a:sym typeface="Calibri"/>
              </a:defRPr>
            </a:lvl7pPr>
            <a:lvl8pPr indent="0" lvl="7" marL="0" marR="0" rtl="0" algn="r">
              <a:spcBef>
                <a:spcPts val="0"/>
              </a:spcBef>
              <a:buNone/>
              <a:defRPr b="0" i="0" sz="1200" u="none" cap="none" strike="noStrike">
                <a:solidFill>
                  <a:schemeClr val="lt1"/>
                </a:solidFill>
                <a:latin typeface="Calibri"/>
                <a:ea typeface="Calibri"/>
                <a:cs typeface="Calibri"/>
                <a:sym typeface="Calibri"/>
              </a:defRPr>
            </a:lvl8pPr>
            <a:lvl9pPr indent="0" lvl="8" marL="0" marR="0" rtl="0" algn="r">
              <a:spcBef>
                <a:spcPts val="0"/>
              </a:spcBef>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 name="Shape 17"/>
        <p:cNvGrpSpPr/>
        <p:nvPr/>
      </p:nvGrpSpPr>
      <p:grpSpPr>
        <a:xfrm>
          <a:off x="0" y="0"/>
          <a:ext cx="0" cy="0"/>
          <a:chOff x="0" y="0"/>
          <a:chExt cx="0" cy="0"/>
        </a:xfrm>
      </p:grpSpPr>
      <p:sp>
        <p:nvSpPr>
          <p:cNvPr id="18" name="Google Shape;18;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9" name="Google Shape;19;p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 name="Google Shape;20;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1" name="Google Shape;21;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 name="Google Shape;22;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95" name="Shape 95"/>
        <p:cNvGrpSpPr/>
        <p:nvPr/>
      </p:nvGrpSpPr>
      <p:grpSpPr>
        <a:xfrm>
          <a:off x="0" y="0"/>
          <a:ext cx="0" cy="0"/>
          <a:chOff x="0" y="0"/>
          <a:chExt cx="0" cy="0"/>
        </a:xfrm>
      </p:grpSpPr>
      <p:sp>
        <p:nvSpPr>
          <p:cNvPr id="96" name="Google Shape;96;p1"/>
          <p:cNvSpPr/>
          <p:nvPr/>
        </p:nvSpPr>
        <p:spPr>
          <a:xfrm>
            <a:off x="0" y="0"/>
            <a:ext cx="12192000" cy="6857999"/>
          </a:xfrm>
          <a:prstGeom prst="rect">
            <a:avLst/>
          </a:prstGeom>
          <a:solidFill>
            <a:srgbClr val="0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descr="A group of kids holding up signs&#10;&#10;Description automatically generated" id="97" name="Google Shape;97;p1"/>
          <p:cNvPicPr preferRelativeResize="0"/>
          <p:nvPr/>
        </p:nvPicPr>
        <p:blipFill rotWithShape="1">
          <a:blip r:embed="rId3">
            <a:alphaModFix amt="50000"/>
          </a:blip>
          <a:srcRect b="4861" l="0" r="0" t="13910"/>
          <a:stretch/>
        </p:blipFill>
        <p:spPr>
          <a:xfrm>
            <a:off x="20" y="1"/>
            <a:ext cx="12191980" cy="6857999"/>
          </a:xfrm>
          <a:prstGeom prst="rect">
            <a:avLst/>
          </a:prstGeom>
          <a:noFill/>
          <a:ln>
            <a:noFill/>
          </a:ln>
        </p:spPr>
      </p:pic>
      <p:sp>
        <p:nvSpPr>
          <p:cNvPr id="98" name="Google Shape;98;p1"/>
          <p:cNvSpPr txBox="1"/>
          <p:nvPr>
            <p:ph type="ctrTitle"/>
          </p:nvPr>
        </p:nvSpPr>
        <p:spPr>
          <a:xfrm>
            <a:off x="1524000" y="1122362"/>
            <a:ext cx="9144000" cy="2900518"/>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FFFFFF"/>
              </a:buClr>
              <a:buSzPts val="6000"/>
              <a:buFont typeface="Calibri"/>
              <a:buNone/>
            </a:pPr>
            <a:r>
              <a:rPr lang="en-US">
                <a:solidFill>
                  <a:srgbClr val="FFFFFF"/>
                </a:solidFill>
              </a:rPr>
              <a:t>Writting</a:t>
            </a:r>
            <a:endParaRPr/>
          </a:p>
        </p:txBody>
      </p:sp>
      <p:sp>
        <p:nvSpPr>
          <p:cNvPr id="99" name="Google Shape;99;p1"/>
          <p:cNvSpPr txBox="1"/>
          <p:nvPr>
            <p:ph idx="1" type="subTitle"/>
          </p:nvPr>
        </p:nvSpPr>
        <p:spPr>
          <a:xfrm>
            <a:off x="1524000" y="4159404"/>
            <a:ext cx="9144000" cy="1098395"/>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rgbClr val="FFFFFF"/>
              </a:buClr>
              <a:buSzPts val="2400"/>
              <a:buNone/>
            </a:pPr>
            <a:r>
              <a:rPr lang="en-US">
                <a:solidFill>
                  <a:srgbClr val="FFFFFF"/>
                </a:solidFill>
              </a:rPr>
              <a:t>Humans and the environment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1000"/>
                                  </p:stCondLst>
                                  <p:childTnLst>
                                    <p:set>
                                      <p:cBhvr>
                                        <p:cTn dur="1" fill="hold">
                                          <p:stCondLst>
                                            <p:cond delay="0"/>
                                          </p:stCondLst>
                                        </p:cTn>
                                        <p:tgtEl>
                                          <p:spTgt spid="98"/>
                                        </p:tgtEl>
                                        <p:attrNameLst>
                                          <p:attrName>style.visibility</p:attrName>
                                        </p:attrNameLst>
                                      </p:cBhvr>
                                      <p:to>
                                        <p:strVal val="visible"/>
                                      </p:to>
                                    </p:set>
                                    <p:animEffect filter="fade" transition="in">
                                      <p:cBhvr>
                                        <p:cTn dur="700"/>
                                        <p:tgtEl>
                                          <p:spTgt spid="98"/>
                                        </p:tgtEl>
                                      </p:cBhvr>
                                    </p:animEffect>
                                  </p:childTnLst>
                                </p:cTn>
                              </p:par>
                              <p:par>
                                <p:cTn fill="hold" nodeType="withEffect" presetClass="entr" presetID="10" presetSubtype="0">
                                  <p:stCondLst>
                                    <p:cond delay="1500"/>
                                  </p:stCondLst>
                                  <p:childTnLst>
                                    <p:set>
                                      <p:cBhvr>
                                        <p:cTn dur="1" fill="hold">
                                          <p:stCondLst>
                                            <p:cond delay="0"/>
                                          </p:stCondLst>
                                        </p:cTn>
                                        <p:tgtEl>
                                          <p:spTgt spid="99">
                                            <p:txEl>
                                              <p:pRg end="0" st="0"/>
                                            </p:txEl>
                                          </p:spTgt>
                                        </p:tgtEl>
                                        <p:attrNameLst>
                                          <p:attrName>style.visibility</p:attrName>
                                        </p:attrNameLst>
                                      </p:cBhvr>
                                      <p:to>
                                        <p:strVal val="visible"/>
                                      </p:to>
                                    </p:set>
                                    <p:animEffect filter="fade" transition="in">
                                      <p:cBhvr>
                                        <p:cTn dur="700"/>
                                        <p:tgtEl>
                                          <p:spTgt spid="99">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Matching the suggestions for protecting the environment with their expected results:</a:t>
            </a:r>
            <a:endParaRPr/>
          </a:p>
        </p:txBody>
      </p:sp>
      <p:sp>
        <p:nvSpPr>
          <p:cNvPr id="105" name="Google Shape;105;p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2400"/>
              <a:buNone/>
            </a:pPr>
            <a:r>
              <a:rPr lang="en-US"/>
              <a:t>Suggestions</a:t>
            </a:r>
            <a:endParaRPr/>
          </a:p>
        </p:txBody>
      </p:sp>
      <p:sp>
        <p:nvSpPr>
          <p:cNvPr id="106" name="Google Shape;106;p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fontScale="77500" lnSpcReduction="20000"/>
          </a:bodyPr>
          <a:lstStyle/>
          <a:p>
            <a:pPr indent="-228600" lvl="0" marL="228600" rtl="0" algn="l">
              <a:lnSpc>
                <a:spcPct val="90000"/>
              </a:lnSpc>
              <a:spcBef>
                <a:spcPts val="0"/>
              </a:spcBef>
              <a:spcAft>
                <a:spcPts val="0"/>
              </a:spcAft>
              <a:buClr>
                <a:srgbClr val="000000"/>
              </a:buClr>
              <a:buSzPct val="100000"/>
              <a:buFont typeface="Calibri"/>
              <a:buAutoNum type="arabicPeriod"/>
            </a:pPr>
            <a:r>
              <a:rPr b="1" i="0" lang="en-US">
                <a:solidFill>
                  <a:srgbClr val="000000"/>
                </a:solidFill>
              </a:rPr>
              <a:t>Reduce, Reuse, and Recycle</a:t>
            </a:r>
            <a:r>
              <a:rPr b="0" i="0" lang="en-US">
                <a:solidFill>
                  <a:srgbClr val="000000"/>
                </a:solidFill>
              </a:rPr>
              <a:t>:</a:t>
            </a:r>
            <a:endParaRPr/>
          </a:p>
          <a:p>
            <a:pPr indent="-228600" lvl="0" marL="228600" rtl="0" algn="l">
              <a:lnSpc>
                <a:spcPct val="90000"/>
              </a:lnSpc>
              <a:spcBef>
                <a:spcPts val="1000"/>
              </a:spcBef>
              <a:spcAft>
                <a:spcPts val="0"/>
              </a:spcAft>
              <a:buClr>
                <a:srgbClr val="000000"/>
              </a:buClr>
              <a:buSzPct val="100000"/>
              <a:buFont typeface="Calibri"/>
              <a:buAutoNum type="arabicPeriod"/>
            </a:pPr>
            <a:r>
              <a:rPr b="1" i="0" lang="en-US">
                <a:solidFill>
                  <a:srgbClr val="000000"/>
                </a:solidFill>
              </a:rPr>
              <a:t>Switch to Renewable Energy Sources</a:t>
            </a:r>
            <a:r>
              <a:rPr b="0" i="0" lang="en-US">
                <a:solidFill>
                  <a:srgbClr val="000000"/>
                </a:solidFill>
              </a:rPr>
              <a:t>:</a:t>
            </a:r>
            <a:endParaRPr/>
          </a:p>
          <a:p>
            <a:pPr indent="-228600" lvl="0" marL="228600" rtl="0" algn="l">
              <a:lnSpc>
                <a:spcPct val="90000"/>
              </a:lnSpc>
              <a:spcBef>
                <a:spcPts val="1000"/>
              </a:spcBef>
              <a:spcAft>
                <a:spcPts val="0"/>
              </a:spcAft>
              <a:buClr>
                <a:srgbClr val="000000"/>
              </a:buClr>
              <a:buSzPct val="100000"/>
              <a:buFont typeface="Calibri"/>
              <a:buAutoNum type="arabicPeriod"/>
            </a:pPr>
            <a:r>
              <a:rPr b="1" i="0" lang="en-US">
                <a:solidFill>
                  <a:srgbClr val="000000"/>
                </a:solidFill>
              </a:rPr>
              <a:t>Plant More Trees</a:t>
            </a:r>
            <a:r>
              <a:rPr b="0" i="0" lang="en-US">
                <a:solidFill>
                  <a:srgbClr val="000000"/>
                </a:solidFill>
              </a:rPr>
              <a:t>:</a:t>
            </a:r>
            <a:endParaRPr/>
          </a:p>
        </p:txBody>
      </p:sp>
      <p:sp>
        <p:nvSpPr>
          <p:cNvPr id="107" name="Google Shape;107;p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2400"/>
              <a:buNone/>
            </a:pPr>
            <a:r>
              <a:rPr lang="en-US"/>
              <a:t>Expected results</a:t>
            </a:r>
            <a:endParaRPr/>
          </a:p>
        </p:txBody>
      </p:sp>
      <p:sp>
        <p:nvSpPr>
          <p:cNvPr id="108" name="Google Shape;108;p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fontScale="77500" lnSpcReduction="20000"/>
          </a:bodyPr>
          <a:lstStyle/>
          <a:p>
            <a:pPr indent="-228600" lvl="0" marL="228600" rtl="0" algn="l">
              <a:lnSpc>
                <a:spcPct val="90000"/>
              </a:lnSpc>
              <a:spcBef>
                <a:spcPts val="0"/>
              </a:spcBef>
              <a:spcAft>
                <a:spcPts val="0"/>
              </a:spcAft>
              <a:buClr>
                <a:schemeClr val="dk1"/>
              </a:buClr>
              <a:buSzPct val="100000"/>
              <a:buChar char="•"/>
            </a:pPr>
            <a:r>
              <a:rPr lang="en-US"/>
              <a:t>a.</a:t>
            </a:r>
            <a:r>
              <a:rPr b="0" i="0" lang="en-US">
                <a:solidFill>
                  <a:srgbClr val="000000"/>
                </a:solidFill>
              </a:rPr>
              <a:t>, This helps to combat climate change, and also improves air quality, provides habitat for wildlife, and prevents soil erosion.</a:t>
            </a:r>
            <a:endParaRPr/>
          </a:p>
          <a:p>
            <a:pPr indent="-228600" lvl="0" marL="228600" rtl="0" algn="l">
              <a:lnSpc>
                <a:spcPct val="90000"/>
              </a:lnSpc>
              <a:spcBef>
                <a:spcPts val="1000"/>
              </a:spcBef>
              <a:spcAft>
                <a:spcPts val="0"/>
              </a:spcAft>
              <a:buClr>
                <a:schemeClr val="dk1"/>
              </a:buClr>
              <a:buSzPct val="100000"/>
              <a:buChar char="•"/>
            </a:pPr>
            <a:r>
              <a:rPr lang="en-US"/>
              <a:t>b. </a:t>
            </a:r>
            <a:r>
              <a:rPr b="0" i="0" lang="en-US">
                <a:solidFill>
                  <a:srgbClr val="000000"/>
                </a:solidFill>
              </a:rPr>
              <a:t>This can help </a:t>
            </a:r>
            <a:r>
              <a:rPr b="0" i="0" lang="en-US">
                <a:solidFill>
                  <a:srgbClr val="111111"/>
                </a:solidFill>
                <a:latin typeface="Arial"/>
                <a:ea typeface="Arial"/>
                <a:cs typeface="Arial"/>
                <a:sym typeface="Arial"/>
              </a:rPr>
              <a:t>reduce greenhouse gas emissions,</a:t>
            </a:r>
            <a:r>
              <a:rPr b="0" i="0" lang="en-US">
                <a:solidFill>
                  <a:srgbClr val="000000"/>
                </a:solidFill>
              </a:rPr>
              <a:t> mitigate climate change and reduce air pollution, leading to improved public health</a:t>
            </a:r>
            <a:endParaRPr/>
          </a:p>
          <a:p>
            <a:pPr indent="-228600" lvl="0" marL="228600" rtl="0" algn="l">
              <a:lnSpc>
                <a:spcPct val="90000"/>
              </a:lnSpc>
              <a:spcBef>
                <a:spcPts val="1000"/>
              </a:spcBef>
              <a:spcAft>
                <a:spcPts val="0"/>
              </a:spcAft>
              <a:buClr>
                <a:srgbClr val="000000"/>
              </a:buClr>
              <a:buSzPct val="100000"/>
              <a:buChar char="•"/>
            </a:pPr>
            <a:r>
              <a:rPr lang="en-US">
                <a:solidFill>
                  <a:srgbClr val="000000"/>
                </a:solidFill>
              </a:rPr>
              <a:t>c. </a:t>
            </a:r>
            <a:r>
              <a:rPr b="0" i="0" lang="en-US">
                <a:solidFill>
                  <a:srgbClr val="000000"/>
                </a:solidFill>
              </a:rPr>
              <a:t>This can significantly decrease the amount of waste that ends up in landfills, reducing soil and water pollution. It also conserves natural resources and energy that would otherwise be used to produce new items.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a:t>Answer keys: </a:t>
            </a:r>
            <a:endParaRPr/>
          </a:p>
        </p:txBody>
      </p:sp>
      <p:sp>
        <p:nvSpPr>
          <p:cNvPr id="114" name="Google Shape;114;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fontScale="92500" lnSpcReduction="10000"/>
          </a:bodyPr>
          <a:lstStyle/>
          <a:p>
            <a:pPr indent="-228600" lvl="0" marL="228600" rtl="0" algn="l">
              <a:lnSpc>
                <a:spcPct val="90000"/>
              </a:lnSpc>
              <a:spcBef>
                <a:spcPts val="0"/>
              </a:spcBef>
              <a:spcAft>
                <a:spcPts val="0"/>
              </a:spcAft>
              <a:buClr>
                <a:srgbClr val="000000"/>
              </a:buClr>
              <a:buSzPct val="100000"/>
              <a:buFont typeface="Calibri"/>
              <a:buAutoNum type="arabicPeriod"/>
            </a:pPr>
            <a:r>
              <a:rPr b="1" i="0" lang="en-US">
                <a:solidFill>
                  <a:srgbClr val="000000"/>
                </a:solidFill>
              </a:rPr>
              <a:t>Reduce, Reuse, and Recycle</a:t>
            </a:r>
            <a:r>
              <a:rPr b="0" i="0" lang="en-US">
                <a:solidFill>
                  <a:srgbClr val="000000"/>
                </a:solidFill>
              </a:rPr>
              <a:t>: Minimize the amount of waste we produce by reducing consumption, reusing items, and recycling materials. This can significantly decrease the amount of waste that ends up in landfills, reducing soil and water pollution. It also conserves natural resources and energy that would otherwise be used to produce new items.</a:t>
            </a:r>
            <a:endParaRPr/>
          </a:p>
          <a:p>
            <a:pPr indent="-228600" lvl="0" marL="228600" rtl="0" algn="l">
              <a:lnSpc>
                <a:spcPct val="90000"/>
              </a:lnSpc>
              <a:spcBef>
                <a:spcPts val="1000"/>
              </a:spcBef>
              <a:spcAft>
                <a:spcPts val="0"/>
              </a:spcAft>
              <a:buClr>
                <a:srgbClr val="000000"/>
              </a:buClr>
              <a:buSzPct val="100000"/>
              <a:buFont typeface="Calibri"/>
              <a:buAutoNum type="arabicPeriod"/>
            </a:pPr>
            <a:r>
              <a:rPr b="1" i="0" lang="en-US">
                <a:solidFill>
                  <a:srgbClr val="000000"/>
                </a:solidFill>
              </a:rPr>
              <a:t>Switch to Renewable Energy Sources</a:t>
            </a:r>
            <a:r>
              <a:rPr b="0" i="0" lang="en-US">
                <a:solidFill>
                  <a:srgbClr val="000000"/>
                </a:solidFill>
              </a:rPr>
              <a:t>: Using renewable energy sources like solar, wind, and hydropower instead of fossil fuels can significantly reduce greenhouse gas emissions. This can help mitigate climate change and reduce air pollution, leading to improved public health.</a:t>
            </a:r>
            <a:endParaRPr/>
          </a:p>
          <a:p>
            <a:pPr indent="-228600" lvl="0" marL="228600" rtl="0" algn="l">
              <a:lnSpc>
                <a:spcPct val="90000"/>
              </a:lnSpc>
              <a:spcBef>
                <a:spcPts val="1000"/>
              </a:spcBef>
              <a:spcAft>
                <a:spcPts val="0"/>
              </a:spcAft>
              <a:buClr>
                <a:srgbClr val="000000"/>
              </a:buClr>
              <a:buSzPct val="100000"/>
              <a:buFont typeface="Calibri"/>
              <a:buAutoNum type="arabicPeriod"/>
            </a:pPr>
            <a:r>
              <a:rPr b="1" i="0" lang="en-US">
                <a:solidFill>
                  <a:srgbClr val="000000"/>
                </a:solidFill>
              </a:rPr>
              <a:t>Plant More Trees</a:t>
            </a:r>
            <a:r>
              <a:rPr b="0" i="0" lang="en-US">
                <a:solidFill>
                  <a:srgbClr val="000000"/>
                </a:solidFill>
              </a:rPr>
              <a:t>: Trees absorb carbon dioxide, a key greenhouse gas, helping to combat climate change. They also improve air quality, provide habitat for wildlife, and prevent soil erosion.</a:t>
            </a:r>
            <a:endParaRPr/>
          </a:p>
          <a:p>
            <a:pPr indent="-64135" lvl="0" marL="228600" rtl="0" algn="l">
              <a:lnSpc>
                <a:spcPct val="90000"/>
              </a:lnSpc>
              <a:spcBef>
                <a:spcPts val="1000"/>
              </a:spcBef>
              <a:spcAft>
                <a:spcPts val="0"/>
              </a:spcAft>
              <a:buClr>
                <a:schemeClr val="dk1"/>
              </a:buClr>
              <a:buSzPct val="100000"/>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Fill in the blanks with the words and phrases from the box</a:t>
            </a:r>
            <a:endParaRPr/>
          </a:p>
        </p:txBody>
      </p:sp>
      <p:sp>
        <p:nvSpPr>
          <p:cNvPr id="120" name="Google Shape;120;p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fontScale="85000" lnSpcReduction="20000"/>
          </a:bodyPr>
          <a:lstStyle/>
          <a:p>
            <a:pPr indent="0" lvl="0" marL="0" rtl="0" algn="l">
              <a:lnSpc>
                <a:spcPct val="90000"/>
              </a:lnSpc>
              <a:spcBef>
                <a:spcPts val="0"/>
              </a:spcBef>
              <a:spcAft>
                <a:spcPts val="0"/>
              </a:spcAft>
              <a:buClr>
                <a:schemeClr val="dk1"/>
              </a:buClr>
              <a:buSzPct val="100000"/>
              <a:buNone/>
            </a:pPr>
            <a:r>
              <a:rPr lang="en-US"/>
              <a:t>In the current era, environmental protection has become a crucial issue. It is our responsibility to take steps to protect our planet. This essay will discuss some effective ways to protect the environment.</a:t>
            </a:r>
            <a:endParaRPr/>
          </a:p>
          <a:p>
            <a:pPr indent="0" lvl="0" marL="0" rtl="0" algn="l">
              <a:lnSpc>
                <a:spcPct val="90000"/>
              </a:lnSpc>
              <a:spcBef>
                <a:spcPts val="1000"/>
              </a:spcBef>
              <a:spcAft>
                <a:spcPts val="0"/>
              </a:spcAft>
              <a:buClr>
                <a:schemeClr val="dk1"/>
              </a:buClr>
              <a:buSzPct val="100000"/>
              <a:buNone/>
            </a:pPr>
            <a:r>
              <a:rPr lang="en-US"/>
              <a:t>First, one of the most impactful ways to protect the environment is by reducing, reusing, and recycling. For example, instead of buying single-use plastic bottles, we can use reusable water bottles. This not only reduces the amount of plastic waste but also saves money in the long run.</a:t>
            </a:r>
            <a:endParaRPr/>
          </a:p>
          <a:p>
            <a:pPr indent="0" lvl="0" marL="0" rtl="0" algn="l">
              <a:lnSpc>
                <a:spcPct val="90000"/>
              </a:lnSpc>
              <a:spcBef>
                <a:spcPts val="1000"/>
              </a:spcBef>
              <a:spcAft>
                <a:spcPts val="0"/>
              </a:spcAft>
              <a:buClr>
                <a:schemeClr val="dk1"/>
              </a:buClr>
              <a:buSzPct val="100000"/>
              <a:buNone/>
            </a:pPr>
            <a:r>
              <a:rPr lang="en-US"/>
              <a:t>Another significant way to protect the environment is______</a:t>
            </a:r>
            <a:endParaRPr/>
          </a:p>
          <a:p>
            <a:pPr indent="0" lvl="0" marL="0" rtl="0" algn="l">
              <a:lnSpc>
                <a:spcPct val="90000"/>
              </a:lnSpc>
              <a:spcBef>
                <a:spcPts val="1000"/>
              </a:spcBef>
              <a:spcAft>
                <a:spcPts val="0"/>
              </a:spcAft>
              <a:buClr>
                <a:schemeClr val="dk1"/>
              </a:buClr>
              <a:buSzPct val="100000"/>
              <a:buNone/>
            </a:pPr>
            <a:r>
              <a:rPr lang="en-US"/>
              <a:t>Furthermore,__________</a:t>
            </a:r>
            <a:endParaRPr/>
          </a:p>
          <a:p>
            <a:pPr indent="0" lvl="0" marL="0" rtl="0" algn="l">
              <a:lnSpc>
                <a:spcPct val="90000"/>
              </a:lnSpc>
              <a:spcBef>
                <a:spcPts val="1000"/>
              </a:spcBef>
              <a:spcAft>
                <a:spcPts val="0"/>
              </a:spcAft>
              <a:buClr>
                <a:schemeClr val="dk1"/>
              </a:buClr>
              <a:buSzPct val="100000"/>
              <a:buNone/>
            </a:pPr>
            <a:r>
              <a:rPr lang="en-US"/>
              <a:t>In conclusion, protecting the environment requires collective effort and conscious choices. By reducing, reusing, recycling, conserving energy, and planting trees, we can make a significant contribution to environmental protection. It is important to remember that every small step counts and can lead to a big difference in the long run.</a:t>
            </a:r>
            <a:endParaRPr/>
          </a:p>
          <a:p>
            <a:pPr indent="-77470" lvl="0" marL="228600" rtl="0" algn="l">
              <a:lnSpc>
                <a:spcPct val="90000"/>
              </a:lnSpc>
              <a:spcBef>
                <a:spcPts val="1000"/>
              </a:spcBef>
              <a:spcAft>
                <a:spcPts val="0"/>
              </a:spcAft>
              <a:buClr>
                <a:schemeClr val="dk1"/>
              </a:buClr>
              <a:buSzPct val="100000"/>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5"/>
          <p:cNvSpPr txBox="1"/>
          <p:nvPr>
            <p:ph type="title"/>
          </p:nvPr>
        </p:nvSpPr>
        <p:spPr>
          <a:xfrm>
            <a:off x="838200" y="681031"/>
            <a:ext cx="9194700" cy="6156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n-US"/>
              <a:t>Add two more suggestions to improve the environment in your school to complete the paragraph. You can use idea in 1 to help you</a:t>
            </a:r>
            <a:endParaRPr/>
          </a:p>
        </p:txBody>
      </p:sp>
      <p:sp>
        <p:nvSpPr>
          <p:cNvPr id="126" name="Google Shape;126;p5"/>
          <p:cNvSpPr txBox="1"/>
          <p:nvPr>
            <p:ph idx="1" type="body"/>
          </p:nvPr>
        </p:nvSpPr>
        <p:spPr>
          <a:xfrm>
            <a:off x="838200" y="2066275"/>
            <a:ext cx="10515600" cy="4351200"/>
          </a:xfrm>
          <a:prstGeom prst="rect">
            <a:avLst/>
          </a:prstGeom>
          <a:noFill/>
          <a:ln>
            <a:noFill/>
          </a:ln>
        </p:spPr>
        <p:txBody>
          <a:bodyPr anchorCtr="0" anchor="t" bIns="45700" lIns="91425" spcFirstLastPara="1" rIns="91425" wrap="square" tIns="45700">
            <a:normAutofit fontScale="77500" lnSpcReduction="20000"/>
          </a:bodyPr>
          <a:lstStyle/>
          <a:p>
            <a:pPr indent="0" lvl="0" marL="0" rtl="0" algn="l">
              <a:lnSpc>
                <a:spcPct val="90000"/>
              </a:lnSpc>
              <a:spcBef>
                <a:spcPts val="0"/>
              </a:spcBef>
              <a:spcAft>
                <a:spcPts val="0"/>
              </a:spcAft>
              <a:buClr>
                <a:schemeClr val="dk1"/>
              </a:buClr>
              <a:buSzPct val="100000"/>
              <a:buNone/>
            </a:pPr>
            <a:r>
              <a:rPr lang="en-US"/>
              <a:t>In the current era, environmental protection has become a crucial issue. It is our responsibility to take steps to protect our planet. This essay will discuss some effective ways to protect the environment.</a:t>
            </a:r>
            <a:endParaRPr/>
          </a:p>
          <a:p>
            <a:pPr indent="0" lvl="0" marL="0" rtl="0" algn="l">
              <a:lnSpc>
                <a:spcPct val="90000"/>
              </a:lnSpc>
              <a:spcBef>
                <a:spcPts val="1000"/>
              </a:spcBef>
              <a:spcAft>
                <a:spcPts val="0"/>
              </a:spcAft>
              <a:buClr>
                <a:schemeClr val="dk1"/>
              </a:buClr>
              <a:buSzPct val="100000"/>
              <a:buNone/>
            </a:pPr>
            <a:r>
              <a:rPr lang="en-US"/>
              <a:t>_______, one of the most impactful ways to protect the environment is by reducing, reusing, and recycling. __________, instead of buying single-use plastic bottles, we can use reusable water bottles. This not only reduces the amount of plastic waste but also saves money in the long run.</a:t>
            </a:r>
            <a:endParaRPr/>
          </a:p>
          <a:p>
            <a:pPr indent="0" lvl="0" marL="0" rtl="0" algn="l">
              <a:lnSpc>
                <a:spcPct val="90000"/>
              </a:lnSpc>
              <a:spcBef>
                <a:spcPts val="1000"/>
              </a:spcBef>
              <a:spcAft>
                <a:spcPts val="0"/>
              </a:spcAft>
              <a:buClr>
                <a:schemeClr val="dk1"/>
              </a:buClr>
              <a:buSzPct val="100000"/>
              <a:buNone/>
            </a:pPr>
            <a:r>
              <a:rPr lang="en-US"/>
              <a:t>Another significant way to protect the environment is </a:t>
            </a:r>
            <a:endParaRPr/>
          </a:p>
          <a:p>
            <a:pPr indent="0" lvl="0" marL="0" rtl="0" algn="l">
              <a:lnSpc>
                <a:spcPct val="90000"/>
              </a:lnSpc>
              <a:spcBef>
                <a:spcPts val="1000"/>
              </a:spcBef>
              <a:spcAft>
                <a:spcPts val="0"/>
              </a:spcAft>
              <a:buClr>
                <a:schemeClr val="dk1"/>
              </a:buClr>
              <a:buSzPct val="100000"/>
              <a:buNone/>
            </a:pPr>
            <a:r>
              <a:rPr lang="en-US"/>
              <a:t>Furthermore, </a:t>
            </a:r>
            <a:endParaRPr/>
          </a:p>
          <a:p>
            <a:pPr indent="0" lvl="0" marL="0" rtl="0" algn="l">
              <a:lnSpc>
                <a:spcPct val="90000"/>
              </a:lnSpc>
              <a:spcBef>
                <a:spcPts val="1000"/>
              </a:spcBef>
              <a:spcAft>
                <a:spcPts val="0"/>
              </a:spcAft>
              <a:buClr>
                <a:schemeClr val="dk1"/>
              </a:buClr>
              <a:buSzPct val="100000"/>
              <a:buNone/>
            </a:pPr>
            <a:r>
              <a:rPr lang="en-US"/>
              <a:t>_______, protecting the environment requires collective effort and conscious choices. By reducing, reusing, recycling, conserving energy, and planting trees, we can make a significant contribution to environmental protection. It is important to remember that every small step counts and can lead to a big difference in the long run.</a:t>
            </a:r>
            <a:endParaRPr/>
          </a:p>
          <a:p>
            <a:pPr indent="-77470" lvl="0" marL="228600" rtl="0" algn="l">
              <a:lnSpc>
                <a:spcPct val="90000"/>
              </a:lnSpc>
              <a:spcBef>
                <a:spcPts val="1000"/>
              </a:spcBef>
              <a:spcAft>
                <a:spcPts val="0"/>
              </a:spcAft>
              <a:buClr>
                <a:schemeClr val="dk1"/>
              </a:buClr>
              <a:buSzPct val="10000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2024-01-04T15:10:59Z</dcterms:created>
  <dc:creator>LAM NHAT TRUONG</dc:creator>
</cp:coreProperties>
</file>