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Sorts Mill Goudy"/>
      <p:regular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b/8NTjQSIR3sPO/06rK8PkC2t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0AE5F2-6D82-43CB-8E47-436D326EC2DC}">
  <a:tblStyle styleId="{D90AE5F2-6D82-43CB-8E47-436D326EC2D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SortsMillGoudy-italic.fntdata"/><Relationship Id="rId10" Type="http://schemas.openxmlformats.org/officeDocument/2006/relationships/font" Target="fonts/SortsMillGoudy-regular.fntdata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"/>
          <p:cNvSpPr txBox="1"/>
          <p:nvPr>
            <p:ph type="ctrTitle"/>
          </p:nvPr>
        </p:nvSpPr>
        <p:spPr>
          <a:xfrm>
            <a:off x="1257008" y="1122362"/>
            <a:ext cx="8816632" cy="35715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" type="subTitle"/>
          </p:nvPr>
        </p:nvSpPr>
        <p:spPr>
          <a:xfrm>
            <a:off x="1257008" y="5521960"/>
            <a:ext cx="8816632" cy="944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6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8" name="Google Shape;18;p6"/>
          <p:cNvCxnSpPr/>
          <p:nvPr/>
        </p:nvCxnSpPr>
        <p:spPr>
          <a:xfrm rot="10800000">
            <a:off x="4" y="5143500"/>
            <a:ext cx="12191996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" type="body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2011679"/>
            <a:ext cx="5181600" cy="416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6172200" y="2011679"/>
            <a:ext cx="5181600" cy="416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838200" y="838200"/>
            <a:ext cx="94386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838200" y="5217160"/>
            <a:ext cx="9438640" cy="802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4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8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8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839788" y="3797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839789" y="1824035"/>
            <a:ext cx="4997132" cy="68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i="0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839789" y="2505075"/>
            <a:ext cx="499713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3" type="body"/>
          </p:nvPr>
        </p:nvSpPr>
        <p:spPr>
          <a:xfrm>
            <a:off x="6355080" y="1824035"/>
            <a:ext cx="5000308" cy="68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i="0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4" type="body"/>
          </p:nvPr>
        </p:nvSpPr>
        <p:spPr>
          <a:xfrm>
            <a:off x="6355080" y="2505075"/>
            <a:ext cx="500030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type="title"/>
          </p:nvPr>
        </p:nvSpPr>
        <p:spPr>
          <a:xfrm>
            <a:off x="838200" y="999592"/>
            <a:ext cx="10515600" cy="1573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839789" y="457200"/>
            <a:ext cx="3691818" cy="170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5514798" y="987425"/>
            <a:ext cx="5840589" cy="503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116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•"/>
              <a:defRPr sz="3200"/>
            </a:lvl1pPr>
            <a:lvl2pPr indent="-3708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40"/>
              <a:buChar char="–"/>
              <a:defRPr sz="2800"/>
            </a:lvl2pPr>
            <a:lvl3pPr indent="-35051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 sz="24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000"/>
            </a:lvl4pPr>
            <a:lvl5pPr indent="-3302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3"/>
          <p:cNvSpPr txBox="1"/>
          <p:nvPr>
            <p:ph idx="2" type="body"/>
          </p:nvPr>
        </p:nvSpPr>
        <p:spPr>
          <a:xfrm>
            <a:off x="839789" y="2372360"/>
            <a:ext cx="3691817" cy="3496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6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3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3" name="Google Shape;63;p13"/>
          <p:cNvCxnSpPr/>
          <p:nvPr/>
        </p:nvCxnSpPr>
        <p:spPr>
          <a:xfrm>
            <a:off x="5023202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839789" y="457200"/>
            <a:ext cx="3696652" cy="170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/>
          <p:nvPr>
            <p:ph idx="2" type="pic"/>
          </p:nvPr>
        </p:nvSpPr>
        <p:spPr>
          <a:xfrm>
            <a:off x="5786120" y="838200"/>
            <a:ext cx="5603238" cy="5181599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839789" y="2367280"/>
            <a:ext cx="3696652" cy="3501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6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14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1" name="Google Shape;71;p14"/>
          <p:cNvCxnSpPr/>
          <p:nvPr/>
        </p:nvCxnSpPr>
        <p:spPr>
          <a:xfrm>
            <a:off x="5023202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4038600" y="-1138930"/>
            <a:ext cx="4114801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532606" y="2355768"/>
            <a:ext cx="5338763" cy="2303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2035969" y="-359569"/>
            <a:ext cx="5338763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–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4" name="Google Shape;84;p16"/>
          <p:cNvCxnSpPr/>
          <p:nvPr/>
        </p:nvCxnSpPr>
        <p:spPr>
          <a:xfrm>
            <a:off x="8811337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-32004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Sorts Mill Goudy"/>
              <a:buChar char="–"/>
              <a:defRPr b="0" i="1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-30988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-299719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Sorts Mill Goudy"/>
              <a:buChar char="–"/>
              <a:defRPr b="0" i="1" sz="14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-29972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" name="Google Shape;11;p5"/>
          <p:cNvCxnSpPr/>
          <p:nvPr/>
        </p:nvCxnSpPr>
        <p:spPr>
          <a:xfrm rot="10800000">
            <a:off x="4" y="1824111"/>
            <a:ext cx="12191996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hyperlink" Target="https://www.eea.europa.eu/airs/2017/resource-efficiency-and-low-carbon-economy/environmental-protection-expenditure" TargetMode="External"/><Relationship Id="rId5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descr="Empty speech bubbles" id="90" name="Google Shape;90;p1"/>
          <p:cNvPicPr preferRelativeResize="0"/>
          <p:nvPr/>
        </p:nvPicPr>
        <p:blipFill rotWithShape="1">
          <a:blip r:embed="rId3">
            <a:alphaModFix amt="60000"/>
          </a:blip>
          <a:srcRect b="10214" l="0" r="0" t="5516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 rot="-5400000">
            <a:off x="3475199" y="726177"/>
            <a:ext cx="5241603" cy="5343721"/>
          </a:xfrm>
          <a:custGeom>
            <a:rect b="b" l="l" r="r" t="t"/>
            <a:pathLst>
              <a:path extrusionOk="0" h="5429563" w="5325805">
                <a:moveTo>
                  <a:pt x="5325805" y="2714782"/>
                </a:moveTo>
                <a:cubicBezTo>
                  <a:pt x="5325805" y="4214114"/>
                  <a:pt x="4110356" y="5429563"/>
                  <a:pt x="2611024" y="5429563"/>
                </a:cubicBezTo>
                <a:lnTo>
                  <a:pt x="1942188" y="5429563"/>
                </a:lnTo>
                <a:lnTo>
                  <a:pt x="668836" y="5429563"/>
                </a:lnTo>
                <a:lnTo>
                  <a:pt x="0" y="5429563"/>
                </a:lnTo>
                <a:lnTo>
                  <a:pt x="0" y="0"/>
                </a:lnTo>
                <a:lnTo>
                  <a:pt x="668836" y="0"/>
                </a:lnTo>
                <a:lnTo>
                  <a:pt x="1942188" y="0"/>
                </a:lnTo>
                <a:lnTo>
                  <a:pt x="2611024" y="0"/>
                </a:lnTo>
                <a:cubicBezTo>
                  <a:pt x="4110356" y="0"/>
                  <a:pt x="5325805" y="1215450"/>
                  <a:pt x="5325805" y="271478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92" name="Google Shape;92;p1"/>
          <p:cNvSpPr txBox="1"/>
          <p:nvPr>
            <p:ph type="ctrTitle"/>
          </p:nvPr>
        </p:nvSpPr>
        <p:spPr>
          <a:xfrm>
            <a:off x="1524000" y="1336430"/>
            <a:ext cx="9144000" cy="28205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US" sz="6600"/>
              <a:t>Speaking</a:t>
            </a:r>
            <a:endParaRPr/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4068856" y="4628271"/>
            <a:ext cx="4054288" cy="1069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Humans and the environment: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838200" y="733334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2400" u="sng">
                <a:latin typeface="Calibri"/>
                <a:ea typeface="Calibri"/>
                <a:cs typeface="Calibri"/>
                <a:sym typeface="Calibri"/>
              </a:rPr>
              <a:t>Which of the following activities do you think we should or shouldn’t do to protect our environment? Why? </a:t>
            </a:r>
            <a:br>
              <a:rPr lang="en-US" sz="18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-4857241" y="-436701"/>
            <a:ext cx="21750006" cy="1056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aphicFrame>
        <p:nvGraphicFramePr>
          <p:cNvPr id="100" name="Google Shape;100;p2"/>
          <p:cNvGraphicFramePr/>
          <p:nvPr/>
        </p:nvGraphicFramePr>
        <p:xfrm>
          <a:off x="977463" y="19233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{D90AE5F2-6D82-43CB-8E47-436D326EC2DC}</a:tableStyleId>
              </a:tblPr>
              <a:tblGrid>
                <a:gridCol w="3250500"/>
                <a:gridCol w="3251550"/>
                <a:gridCol w="3251550"/>
              </a:tblGrid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sng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Should 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sng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Shouldn’t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Buy fast fashion: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Drive too much: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Buy single-use items: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Save energy: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Plant more trees: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 renewable energy sources: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Drink bottled water: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5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Throw out items in good condition: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Recycle used items: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" name="Google Shape;101;p2"/>
          <p:cNvSpPr/>
          <p:nvPr/>
        </p:nvSpPr>
        <p:spPr>
          <a:xfrm>
            <a:off x="-4414795" y="-301573"/>
            <a:ext cx="20028784" cy="9717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Answer keys: </a:t>
            </a:r>
            <a:endParaRPr/>
          </a:p>
        </p:txBody>
      </p:sp>
      <p:sp>
        <p:nvSpPr>
          <p:cNvPr id="107" name="Google Shape;107;p3"/>
          <p:cNvSpPr txBox="1"/>
          <p:nvPr>
            <p:ph idx="1" type="body"/>
          </p:nvPr>
        </p:nvSpPr>
        <p:spPr>
          <a:xfrm>
            <a:off x="838200" y="2011679"/>
            <a:ext cx="5181600" cy="416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9999"/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What we should do: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1. Recycle used items: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This helps protect natural resources.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2. Plant more trees: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Trees clean our air.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3. Save energy: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Turn off all electrical devices when not in use.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4. Use renewable energy sources: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Such as the sun, wind, and water instead of using fossil fuels.</a:t>
            </a:r>
            <a:endParaRPr/>
          </a:p>
          <a:p>
            <a:pPr indent="-13462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80000"/>
              <a:buNone/>
            </a:pPr>
            <a:r>
              <a:t/>
            </a:r>
            <a:endParaRPr/>
          </a:p>
        </p:txBody>
      </p:sp>
      <p:sp>
        <p:nvSpPr>
          <p:cNvPr id="108" name="Google Shape;108;p3"/>
          <p:cNvSpPr txBox="1"/>
          <p:nvPr>
            <p:ph idx="2" type="body"/>
          </p:nvPr>
        </p:nvSpPr>
        <p:spPr>
          <a:xfrm>
            <a:off x="6172200" y="2011679"/>
            <a:ext cx="5181600" cy="416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9999"/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What we shouldn't do: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1. Drive too much: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One of the largest contributors to pollution is the gas emission that comes from cars.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2. Buy fast fashion: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The fashion industry is responsible for 10 percent of global emissions.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3. Throw out items in good condition: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This causes a perfectly good item to end up in a landfill.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4. Buy single-use items: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We all tend to rely on plastic wrap and single-use plastic bags.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79999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5. Drink bottled water: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Plastic can take up to 450 years to biodegrade.</a:t>
            </a:r>
            <a:endParaRPr/>
          </a:p>
          <a:p>
            <a:pPr indent="-134620" lvl="0" marL="2286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8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type="ctrTitle"/>
          </p:nvPr>
        </p:nvSpPr>
        <p:spPr>
          <a:xfrm>
            <a:off x="6979921" y="1412240"/>
            <a:ext cx="4043680" cy="32918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Present your ideas about what we should or shouldn’t do to protect our environment: </a:t>
            </a:r>
            <a:br>
              <a:rPr lang="en-US" sz="180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3100"/>
            </a:br>
            <a:endParaRPr sz="3100"/>
          </a:p>
        </p:txBody>
      </p:sp>
      <p:sp>
        <p:nvSpPr>
          <p:cNvPr id="114" name="Google Shape;114;p4"/>
          <p:cNvSpPr txBox="1"/>
          <p:nvPr>
            <p:ph idx="1" type="subTitle"/>
          </p:nvPr>
        </p:nvSpPr>
        <p:spPr>
          <a:xfrm>
            <a:off x="6979920" y="4957900"/>
            <a:ext cx="3870947" cy="1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15" name="Google Shape;115;p4"/>
          <p:cNvSpPr txBox="1"/>
          <p:nvPr>
            <p:ph idx="11" type="ftr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Footer Text</a:t>
            </a:r>
            <a:endParaRPr/>
          </a:p>
        </p:txBody>
      </p:sp>
      <p:pic>
        <p:nvPicPr>
          <p:cNvPr descr="A tree in a bubble&#10;&#10;Description automatically generated"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20239" r="21967" t="0"/>
          <a:stretch/>
        </p:blipFill>
        <p:spPr>
          <a:xfrm>
            <a:off x="832866" y="777235"/>
            <a:ext cx="5403280" cy="5258929"/>
          </a:xfrm>
          <a:custGeom>
            <a:rect b="b" l="l" r="r" t="t"/>
            <a:pathLst>
              <a:path extrusionOk="0" h="5258929" w="5403280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7" name="Google Shape;117;p4"/>
          <p:cNvSpPr txBox="1"/>
          <p:nvPr>
            <p:ph idx="10" type="dt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1/4/2024</a:t>
            </a:r>
            <a:endParaRPr/>
          </a:p>
        </p:txBody>
      </p:sp>
      <p:sp>
        <p:nvSpPr>
          <p:cNvPr id="118" name="Google Shape;118;p4"/>
          <p:cNvSpPr txBox="1"/>
          <p:nvPr>
            <p:ph idx="12" type="sldNum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4"/>
          <p:cNvSpPr txBox="1"/>
          <p:nvPr/>
        </p:nvSpPr>
        <p:spPr>
          <a:xfrm>
            <a:off x="9953888" y="6657945"/>
            <a:ext cx="2238112" cy="20005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u="sng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by Unknown Author is licensed under </a:t>
            </a:r>
            <a:r>
              <a:rPr lang="en-US" sz="700" u="sng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</a:t>
            </a:r>
            <a:endParaRPr sz="700">
              <a:solidFill>
                <a:srgbClr val="FFFFFF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chwayVTI">
  <a:themeElements>
    <a:clrScheme name="AnalogousFromLightSeedRightStep">
      <a:dk1>
        <a:srgbClr val="000000"/>
      </a:dk1>
      <a:lt1>
        <a:srgbClr val="FFFFFF"/>
      </a:lt1>
      <a:dk2>
        <a:srgbClr val="242A41"/>
      </a:dk2>
      <a:lt2>
        <a:srgbClr val="E2E8E7"/>
      </a:lt2>
      <a:accent1>
        <a:srgbClr val="DD7F91"/>
      </a:accent1>
      <a:accent2>
        <a:srgbClr val="D67D63"/>
      </a:accent2>
      <a:accent3>
        <a:srgbClr val="C59D54"/>
      </a:accent3>
      <a:accent4>
        <a:srgbClr val="A2A84E"/>
      </a:accent4>
      <a:accent5>
        <a:srgbClr val="8AAD64"/>
      </a:accent5>
      <a:accent6>
        <a:srgbClr val="5FB755"/>
      </a:accent6>
      <a:hlink>
        <a:srgbClr val="568E84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2024-01-04T14:56:29Z</dcterms:created>
  <dc:creator>LAM NHAT TRUONG</dc:creator>
</cp:coreProperties>
</file>